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8" r:id="rId2"/>
    <p:sldId id="269" r:id="rId3"/>
    <p:sldId id="256" r:id="rId4"/>
    <p:sldId id="273" r:id="rId5"/>
    <p:sldId id="275" r:id="rId6"/>
    <p:sldId id="260" r:id="rId7"/>
    <p:sldId id="278" r:id="rId8"/>
    <p:sldId id="276" r:id="rId9"/>
    <p:sldId id="266" r:id="rId10"/>
    <p:sldId id="277" r:id="rId11"/>
  </p:sldIdLst>
  <p:sldSz cx="9144000" cy="6858000" type="screen4x3"/>
  <p:notesSz cx="6858000" cy="9144000"/>
  <p:custShowLst>
    <p:custShow name="Presentación personalizada 1" id="0">
      <p:sldLst/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 snapToGrid="0" snapToObjects="1">
      <p:cViewPr>
        <p:scale>
          <a:sx n="94" d="100"/>
          <a:sy n="94" d="100"/>
        </p:scale>
        <p:origin x="-882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‹Nº›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4/2/2013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4/2/2013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4/2/2013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4/2/2013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4/2/2013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4/2/2013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lgerian" pitchFamily="82" charset="0"/>
              </a:rPr>
              <a:t>LABORATORIO CLÍNICO</a:t>
            </a:r>
            <a:r>
              <a:rPr lang="es-ES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endParaRPr lang="es-ES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1 Marcador de contenido"/>
          <p:cNvSpPr>
            <a:spLocks noGrp="1"/>
          </p:cNvSpPr>
          <p:nvPr>
            <p:ph type="subTitle" idx="1"/>
          </p:nvPr>
        </p:nvSpPr>
        <p:spPr>
          <a:xfrm>
            <a:off x="566928" y="3556001"/>
            <a:ext cx="6400800" cy="1473200"/>
          </a:xfrm>
        </p:spPr>
        <p:txBody>
          <a:bodyPr>
            <a:normAutofit fontScale="55000" lnSpcReduction="20000"/>
          </a:bodyPr>
          <a:lstStyle/>
          <a:p>
            <a:pPr lvl="4"/>
            <a:r>
              <a:rPr lang="es-ES" sz="10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lgerian" pitchFamily="82" charset="0"/>
              </a:rPr>
              <a:t>MEDISALUD</a:t>
            </a:r>
          </a:p>
          <a:p>
            <a:endParaRPr lang="es-ES" sz="1600" dirty="0" smtClean="0"/>
          </a:p>
          <a:p>
            <a:endParaRPr lang="es-ES" sz="1600" dirty="0" smtClean="0"/>
          </a:p>
          <a:p>
            <a:endParaRPr lang="es-ES" sz="1600" dirty="0" smtClean="0"/>
          </a:p>
          <a:p>
            <a:pPr lvl="4"/>
            <a:r>
              <a:rPr lang="es-ES" sz="2300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MEDICINA MODERNA A SU ALCANCE</a:t>
            </a:r>
            <a:endParaRPr lang="es-ES" sz="2300" dirty="0"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5" name="4 Imag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314" y="275338"/>
            <a:ext cx="2577912" cy="838577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Afiche Medisalud copi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587" y="266864"/>
            <a:ext cx="4389602" cy="6340765"/>
          </a:xfrm>
          <a:prstGeom prst="rect">
            <a:avLst/>
          </a:prstGeom>
        </p:spPr>
      </p:pic>
      <p:sp>
        <p:nvSpPr>
          <p:cNvPr id="9" name="8 Marcador de texto"/>
          <p:cNvSpPr>
            <a:spLocks noGrp="1"/>
          </p:cNvSpPr>
          <p:nvPr>
            <p:ph type="body" sz="half" idx="4294967295"/>
          </p:nvPr>
        </p:nvSpPr>
        <p:spPr>
          <a:xfrm>
            <a:off x="391886" y="2427514"/>
            <a:ext cx="3352800" cy="1905000"/>
          </a:xfrm>
        </p:spPr>
        <p:txBody>
          <a:bodyPr>
            <a:normAutofit/>
          </a:bodyPr>
          <a:lstStyle/>
          <a:p>
            <a:r>
              <a:rPr lang="es-ES" sz="4000" dirty="0" smtClean="0">
                <a:latin typeface="Algerian" pitchFamily="82" charset="0"/>
              </a:rPr>
              <a:t>           GRACIAS</a:t>
            </a:r>
            <a:endParaRPr lang="es-ES" sz="4000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36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7677" y="4440555"/>
            <a:ext cx="5410200" cy="2000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284" y="388620"/>
            <a:ext cx="552450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290" name="Picture 2" descr="http://www.medisalud.cl/images/mision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63343" y="1120412"/>
            <a:ext cx="2743200" cy="29141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G_026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978" y="4255156"/>
            <a:ext cx="2883048" cy="1922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>
              <a:rot lat="0" lon="21299999" rev="0"/>
            </a:camera>
            <a:lightRig rig="threePt" dir="t"/>
          </a:scene3d>
        </p:spPr>
      </p:pic>
      <p:sp>
        <p:nvSpPr>
          <p:cNvPr id="3" name="Subtítulo 2"/>
          <p:cNvSpPr>
            <a:spLocks noGrp="1"/>
          </p:cNvSpPr>
          <p:nvPr>
            <p:ph type="body" sz="half" idx="4294967295"/>
          </p:nvPr>
        </p:nvSpPr>
        <p:spPr>
          <a:xfrm>
            <a:off x="326571" y="1393371"/>
            <a:ext cx="8044544" cy="220390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s-CL" sz="2600" dirty="0">
                <a:solidFill>
                  <a:schemeClr val="tx1"/>
                </a:solidFill>
              </a:rPr>
              <a:t> </a:t>
            </a:r>
            <a:endParaRPr lang="es-ES_tradnl" sz="2600" dirty="0">
              <a:solidFill>
                <a:schemeClr val="tx1"/>
              </a:solidFill>
            </a:endParaRPr>
          </a:p>
          <a:p>
            <a:pPr algn="just"/>
            <a:r>
              <a:rPr lang="es-CL" sz="2600" dirty="0">
                <a:solidFill>
                  <a:schemeClr val="tx1"/>
                </a:solidFill>
              </a:rPr>
              <a:t> Nuestros esfuerzos están dirigidos a proveer resultados de exámenes </a:t>
            </a:r>
            <a:r>
              <a:rPr lang="es-CL" sz="2600" b="1" dirty="0">
                <a:solidFill>
                  <a:schemeClr val="tx1"/>
                </a:solidFill>
              </a:rPr>
              <a:t>en tiempos  oportunos</a:t>
            </a:r>
            <a:r>
              <a:rPr lang="es-CL" sz="2600" dirty="0">
                <a:solidFill>
                  <a:schemeClr val="tx1"/>
                </a:solidFill>
              </a:rPr>
              <a:t>  </a:t>
            </a:r>
            <a:r>
              <a:rPr lang="es-CL" sz="2600" b="1" dirty="0">
                <a:solidFill>
                  <a:schemeClr val="tx1"/>
                </a:solidFill>
              </a:rPr>
              <a:t>y de calidad</a:t>
            </a:r>
            <a:r>
              <a:rPr lang="es-CL" sz="2600" dirty="0">
                <a:solidFill>
                  <a:schemeClr val="tx1"/>
                </a:solidFill>
              </a:rPr>
              <a:t> para nuestros usuarios, pudiendo acceder a ellos mediante la página web de nuestra institución, con claves absolutamente personales, brindando además un ambiente grato, y de atención técnica personalizada cuando se solicite, a través de  profesionales calificados.</a:t>
            </a:r>
            <a:endParaRPr lang="es-ES_tradnl" sz="2600" dirty="0">
              <a:solidFill>
                <a:schemeClr val="tx1"/>
              </a:solidFill>
            </a:endParaRPr>
          </a:p>
          <a:p>
            <a:endParaRPr lang="es-ES" dirty="0"/>
          </a:p>
        </p:txBody>
      </p:sp>
      <p:sp>
        <p:nvSpPr>
          <p:cNvPr id="11" name="10 Rectángulo"/>
          <p:cNvSpPr/>
          <p:nvPr/>
        </p:nvSpPr>
        <p:spPr>
          <a:xfrm>
            <a:off x="326571" y="391886"/>
            <a:ext cx="783771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/>
              <a:t>MISIÓN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Brindar servicios en el apoyo al diagnostico médico de nuestros usuarios con la mas alta precisión, oportunidad, calidez y calidad, ofreciendo a sus colabores la posibilidad de un crecimiento profesional, basado en un marco de mejoría continua de la calidad.</a:t>
            </a:r>
            <a:endParaRPr lang="es-ES" dirty="0"/>
          </a:p>
        </p:txBody>
      </p:sp>
      <p:sp>
        <p:nvSpPr>
          <p:cNvPr id="12" name="11 Rectángulo"/>
          <p:cNvSpPr/>
          <p:nvPr/>
        </p:nvSpPr>
        <p:spPr>
          <a:xfrm>
            <a:off x="326571" y="674914"/>
            <a:ext cx="720634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dirty="0" smtClean="0"/>
          </a:p>
          <a:p>
            <a:pPr algn="just"/>
            <a:r>
              <a:rPr lang="es-ES" dirty="0" smtClean="0"/>
              <a:t>VISIÓN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Medisalud Laboratorio Clínico, se proyecta como líder en el mercado provincial y regional, para lo que se avocara al control de sus procesos, a la búsqueda de nuevas tecnologías y desarrollo de gestiones, acorde con la normativa vigente.</a:t>
            </a:r>
            <a:endParaRPr lang="es-ES" dirty="0"/>
          </a:p>
        </p:txBody>
      </p:sp>
      <p:pic>
        <p:nvPicPr>
          <p:cNvPr id="15" name="Imagen 3" descr="IMG_029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82" y="674914"/>
            <a:ext cx="7576233" cy="50508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2437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build="p"/>
      <p:bldP spid="11" grpId="0"/>
      <p:bldP spid="11" grpId="1"/>
      <p:bldP spid="12" grpId="0"/>
      <p:bldP spid="1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96376"/>
            <a:ext cx="7772400" cy="1781108"/>
          </a:xfrm>
        </p:spPr>
        <p:txBody>
          <a:bodyPr>
            <a:normAutofit/>
          </a:bodyPr>
          <a:lstStyle/>
          <a:p>
            <a:r>
              <a:rPr lang="es-CL" sz="2200" dirty="0"/>
              <a:t>Dentro de la amplia gama de estudios que se realizan en nuestro Laboratorio, nuestros pacientes pueden encontrar análisis:</a:t>
            </a:r>
            <a:r>
              <a:rPr lang="es-ES_tradnl" dirty="0"/>
              <a:t/>
            </a:r>
            <a:br>
              <a:rPr lang="es-ES_tradnl" dirty="0"/>
            </a:b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1649715"/>
            <a:ext cx="6400800" cy="3343230"/>
          </a:xfrm>
        </p:spPr>
        <p:txBody>
          <a:bodyPr>
            <a:normAutofit lnSpcReduction="10000"/>
          </a:bodyPr>
          <a:lstStyle/>
          <a:p>
            <a:r>
              <a:rPr lang="es-CL" dirty="0"/>
              <a:t> </a:t>
            </a:r>
            <a:endParaRPr lang="es-ES_tradnl" dirty="0"/>
          </a:p>
          <a:p>
            <a:pPr marL="342900" indent="-342900" algn="l">
              <a:buClr>
                <a:srgbClr val="FFC000"/>
              </a:buClr>
              <a:buFont typeface="Wingdings" pitchFamily="2" charset="2"/>
              <a:buChar char="Ø"/>
            </a:pPr>
            <a:r>
              <a:rPr lang="es-CL" b="1" dirty="0">
                <a:solidFill>
                  <a:schemeClr val="bg1"/>
                </a:solidFill>
              </a:rPr>
              <a:t> Químicos</a:t>
            </a:r>
            <a:endParaRPr lang="es-ES_tradnl" b="1" dirty="0">
              <a:solidFill>
                <a:schemeClr val="bg1"/>
              </a:solidFill>
            </a:endParaRPr>
          </a:p>
          <a:p>
            <a:pPr marL="342900" indent="-342900" algn="l">
              <a:buClr>
                <a:srgbClr val="FFC000"/>
              </a:buClr>
              <a:buFont typeface="Wingdings" pitchFamily="2" charset="2"/>
              <a:buChar char="Ø"/>
            </a:pPr>
            <a:r>
              <a:rPr lang="es-CL" b="1" dirty="0">
                <a:solidFill>
                  <a:schemeClr val="bg1"/>
                </a:solidFill>
              </a:rPr>
              <a:t>Hormonales</a:t>
            </a:r>
            <a:endParaRPr lang="es-ES_tradnl" b="1" dirty="0">
              <a:solidFill>
                <a:schemeClr val="bg1"/>
              </a:solidFill>
            </a:endParaRPr>
          </a:p>
          <a:p>
            <a:pPr marL="342900" indent="-342900" algn="l">
              <a:buClr>
                <a:srgbClr val="FFC000"/>
              </a:buClr>
              <a:buFont typeface="Wingdings" pitchFamily="2" charset="2"/>
              <a:buChar char="Ø"/>
            </a:pPr>
            <a:r>
              <a:rPr lang="es-CL" b="1" dirty="0" smtClean="0">
                <a:solidFill>
                  <a:schemeClr val="bg1"/>
                </a:solidFill>
              </a:rPr>
              <a:t>Serológicos</a:t>
            </a:r>
            <a:endParaRPr lang="es-ES_tradnl" b="1" dirty="0">
              <a:solidFill>
                <a:schemeClr val="bg1"/>
              </a:solidFill>
            </a:endParaRPr>
          </a:p>
          <a:p>
            <a:pPr marL="342900" indent="-342900" algn="l">
              <a:buClr>
                <a:srgbClr val="FFC000"/>
              </a:buClr>
              <a:buFont typeface="Wingdings" pitchFamily="2" charset="2"/>
              <a:buChar char="Ø"/>
            </a:pPr>
            <a:r>
              <a:rPr lang="es-CL" b="1" dirty="0" smtClean="0">
                <a:solidFill>
                  <a:schemeClr val="bg1"/>
                </a:solidFill>
              </a:rPr>
              <a:t>Bacteriológicos</a:t>
            </a:r>
            <a:endParaRPr lang="es-ES_tradnl" b="1" dirty="0">
              <a:solidFill>
                <a:schemeClr val="bg1"/>
              </a:solidFill>
            </a:endParaRPr>
          </a:p>
          <a:p>
            <a:pPr marL="342900" indent="-342900" algn="l">
              <a:buClr>
                <a:srgbClr val="FFC000"/>
              </a:buClr>
              <a:buFont typeface="Wingdings" pitchFamily="2" charset="2"/>
              <a:buChar char="Ø"/>
            </a:pPr>
            <a:r>
              <a:rPr lang="es-CL" b="1" dirty="0">
                <a:solidFill>
                  <a:schemeClr val="bg1"/>
                </a:solidFill>
              </a:rPr>
              <a:t>Moleculares (análisis de PCR)</a:t>
            </a:r>
            <a:endParaRPr lang="es-ES_tradnl" b="1" dirty="0">
              <a:solidFill>
                <a:schemeClr val="bg1"/>
              </a:solidFill>
            </a:endParaRPr>
          </a:p>
          <a:p>
            <a:pPr marL="342900" indent="-342900" algn="l">
              <a:buClr>
                <a:srgbClr val="FFC000"/>
              </a:buClr>
              <a:buFont typeface="Wingdings" pitchFamily="2" charset="2"/>
              <a:buChar char="Ø"/>
            </a:pPr>
            <a:r>
              <a:rPr lang="es-CL" b="1" dirty="0">
                <a:solidFill>
                  <a:schemeClr val="bg1"/>
                </a:solidFill>
              </a:rPr>
              <a:t>Genéticos (estudios de paternidad)</a:t>
            </a:r>
            <a:endParaRPr lang="es-ES_tradnl" b="1" dirty="0">
              <a:solidFill>
                <a:schemeClr val="bg1"/>
              </a:solidFill>
            </a:endParaRPr>
          </a:p>
          <a:p>
            <a:pPr marL="342900" indent="-342900" algn="l">
              <a:buClr>
                <a:srgbClr val="FFC000"/>
              </a:buClr>
              <a:buFont typeface="Wingdings" pitchFamily="2" charset="2"/>
              <a:buChar char="Ø"/>
            </a:pPr>
            <a:r>
              <a:rPr lang="es-CL" b="1" dirty="0">
                <a:solidFill>
                  <a:schemeClr val="bg1"/>
                </a:solidFill>
              </a:rPr>
              <a:t>Fertilidad masculina (Espermiograma según OMS 2010)</a:t>
            </a:r>
            <a:endParaRPr lang="es-ES_tradnl" b="1" dirty="0">
              <a:solidFill>
                <a:schemeClr val="bg1"/>
              </a:solidFill>
            </a:endParaRPr>
          </a:p>
          <a:p>
            <a:pPr marL="342900" indent="-342900" algn="l">
              <a:buClr>
                <a:srgbClr val="FFC000"/>
              </a:buClr>
              <a:buFont typeface="Wingdings" pitchFamily="2" charset="2"/>
              <a:buChar char="Ø"/>
            </a:pPr>
            <a:r>
              <a:rPr lang="en-US" b="1" dirty="0">
                <a:solidFill>
                  <a:schemeClr val="bg1"/>
                </a:solidFill>
              </a:rPr>
              <a:t>Prick test (test cutáneo) </a:t>
            </a:r>
            <a:endParaRPr lang="es-ES_tradnl" b="1" dirty="0">
              <a:solidFill>
                <a:schemeClr val="bg1"/>
              </a:solidFill>
            </a:endParaRPr>
          </a:p>
          <a:p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4" name="Imagen 3" descr="6035741-equipo-de-laboratorio-quimico-aislad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02" y="5566367"/>
            <a:ext cx="1544556" cy="1030991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2536370" y="5397029"/>
            <a:ext cx="60742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600" dirty="0" smtClean="0">
                <a:solidFill>
                  <a:schemeClr val="tx2">
                    <a:lumMod val="50000"/>
                  </a:schemeClr>
                </a:solidFill>
              </a:rPr>
              <a:t>La calidad de nuestros resultados se avala en evaluaciones de controles internos y externos, estando adscritos al Programa de evaluación externa de Calidad del Instituto de Salud Pública de Chile.</a:t>
            </a:r>
            <a:endParaRPr lang="es-ES_tradnl" sz="1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40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96376"/>
            <a:ext cx="7772400" cy="914816"/>
          </a:xfrm>
        </p:spPr>
        <p:txBody>
          <a:bodyPr>
            <a:normAutofit/>
          </a:bodyPr>
          <a:lstStyle/>
          <a:p>
            <a:pPr algn="l"/>
            <a:r>
              <a:rPr lang="es-ES_tradnl" sz="3200" dirty="0" smtClean="0">
                <a:solidFill>
                  <a:schemeClr val="tx2">
                    <a:lumMod val="50000"/>
                  </a:schemeClr>
                </a:solidFill>
              </a:rPr>
              <a:t>CONVENIOS BONO DIGITAL</a:t>
            </a:r>
            <a:endParaRPr lang="es-ES_tradnl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1649715"/>
            <a:ext cx="6400800" cy="3007218"/>
          </a:xfrm>
        </p:spPr>
        <p:txBody>
          <a:bodyPr>
            <a:normAutofit/>
          </a:bodyPr>
          <a:lstStyle/>
          <a:p>
            <a:r>
              <a:rPr lang="es-CL" dirty="0"/>
              <a:t> </a:t>
            </a:r>
            <a:endParaRPr lang="es-ES_tradnl" dirty="0"/>
          </a:p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252" y="1942382"/>
            <a:ext cx="1498632" cy="122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3086100"/>
            <a:ext cx="2362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44" y="2378967"/>
            <a:ext cx="1905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4090532"/>
            <a:ext cx="2535998" cy="929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42" y="4265670"/>
            <a:ext cx="2903746" cy="579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5" y="1691079"/>
            <a:ext cx="17811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5" y="4703245"/>
            <a:ext cx="1219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861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96376"/>
            <a:ext cx="7772400" cy="773759"/>
          </a:xfrm>
        </p:spPr>
        <p:txBody>
          <a:bodyPr>
            <a:normAutofit/>
          </a:bodyPr>
          <a:lstStyle/>
          <a:p>
            <a:pPr algn="l"/>
            <a:r>
              <a:rPr lang="es-ES_tradnl" sz="2400" dirty="0" smtClean="0">
                <a:solidFill>
                  <a:schemeClr val="bg1"/>
                </a:solidFill>
              </a:rPr>
              <a:t>Capacidades</a:t>
            </a:r>
            <a:endParaRPr lang="es-ES_tradnl" sz="2400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1110343"/>
            <a:ext cx="6400800" cy="3562219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chemeClr val="tx2">
                    <a:lumMod val="50000"/>
                  </a:schemeClr>
                </a:solidFill>
              </a:rPr>
              <a:t> </a:t>
            </a:r>
            <a:endParaRPr lang="es-ES_tradnl" dirty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es-CL" dirty="0" smtClean="0">
                <a:solidFill>
                  <a:schemeClr val="bg1"/>
                </a:solidFill>
              </a:rPr>
              <a:t>Trabajo con alto volumen de muestra.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s-CL" dirty="0" smtClean="0">
                <a:solidFill>
                  <a:schemeClr val="bg1"/>
                </a:solidFill>
              </a:rPr>
              <a:t>Personal altamente calificado.</a:t>
            </a:r>
          </a:p>
          <a:p>
            <a:pPr algn="just">
              <a:buFont typeface="Wingdings" pitchFamily="2" charset="2"/>
              <a:buChar char="Ø"/>
            </a:pPr>
            <a:r>
              <a:rPr lang="es-CL" dirty="0" smtClean="0">
                <a:solidFill>
                  <a:schemeClr val="bg1"/>
                </a:solidFill>
              </a:rPr>
              <a:t>     Equipamiento de primer nivel.</a:t>
            </a:r>
          </a:p>
          <a:p>
            <a:pPr algn="just">
              <a:buFont typeface="Wingdings" pitchFamily="2" charset="2"/>
              <a:buChar char="Ø"/>
            </a:pPr>
            <a:r>
              <a:rPr lang="es-CL" dirty="0" smtClean="0">
                <a:solidFill>
                  <a:schemeClr val="bg1"/>
                </a:solidFill>
              </a:rPr>
              <a:t>     Prestación de servicios a diferentes empresas,  </a:t>
            </a:r>
          </a:p>
          <a:p>
            <a:pPr algn="just"/>
            <a:r>
              <a:rPr lang="es-CL" dirty="0" smtClean="0">
                <a:solidFill>
                  <a:schemeClr val="bg1"/>
                </a:solidFill>
              </a:rPr>
              <a:t>Centros de Diálisis y Salud </a:t>
            </a:r>
            <a:r>
              <a:rPr lang="es-CL" dirty="0">
                <a:solidFill>
                  <a:schemeClr val="bg1"/>
                </a:solidFill>
              </a:rPr>
              <a:t>M</a:t>
            </a:r>
            <a:r>
              <a:rPr lang="es-CL" dirty="0" smtClean="0">
                <a:solidFill>
                  <a:schemeClr val="bg1"/>
                </a:solidFill>
              </a:rPr>
              <a:t>unicipal</a:t>
            </a:r>
            <a:r>
              <a:rPr lang="es-CL" dirty="0">
                <a:solidFill>
                  <a:schemeClr val="bg1"/>
                </a:solidFill>
              </a:rPr>
              <a:t>, mejorando en ellos los tiempos y la calidad en la entrega de resultados para un mejor manejo clínico del paciente.</a:t>
            </a:r>
            <a:endParaRPr lang="es-ES_tradnl" dirty="0">
              <a:solidFill>
                <a:schemeClr val="bg1"/>
              </a:solidFill>
            </a:endParaRPr>
          </a:p>
          <a:p>
            <a:pPr algn="just"/>
            <a:r>
              <a:rPr lang="es-CL" dirty="0"/>
              <a:t> </a:t>
            </a:r>
            <a:endParaRPr lang="es-ES_tradnl" dirty="0"/>
          </a:p>
          <a:p>
            <a:endParaRPr lang="es-ES" dirty="0"/>
          </a:p>
        </p:txBody>
      </p:sp>
      <p:pic>
        <p:nvPicPr>
          <p:cNvPr id="4" name="Imagen 3" descr="IMG_027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22543" y="4768385"/>
            <a:ext cx="1914455" cy="127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64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idx="4294967295"/>
          </p:nvPr>
        </p:nvSpPr>
        <p:spPr>
          <a:xfrm>
            <a:off x="1495652" y="1836057"/>
            <a:ext cx="6418262" cy="939800"/>
          </a:xfrm>
        </p:spPr>
        <p:txBody>
          <a:bodyPr>
            <a:noAutofit/>
          </a:bodyPr>
          <a:lstStyle/>
          <a:p>
            <a:pPr lvl="2" algn="just"/>
            <a:r>
              <a:rPr lang="es-ES" sz="4000" dirty="0" smtClean="0"/>
              <a:t>INSTALACIONES</a:t>
            </a:r>
          </a:p>
          <a:p>
            <a:pPr lvl="2" algn="just"/>
            <a:r>
              <a:rPr lang="es-ES" sz="4000" dirty="0" smtClean="0"/>
              <a:t>               Y</a:t>
            </a:r>
          </a:p>
          <a:p>
            <a:pPr lvl="2" algn="just"/>
            <a:r>
              <a:rPr lang="es-ES" sz="4000" dirty="0" smtClean="0"/>
              <a:t> EQUIPAMIENTO</a:t>
            </a:r>
          </a:p>
          <a:p>
            <a:pPr lvl="2" algn="just"/>
            <a:endParaRPr lang="es-E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C:\Documents and Settings\Mi PC\Escritorio\MEMOS\MEMOS 2012\Fotos Presentacion\Secretarias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684" y="3570514"/>
            <a:ext cx="4463143" cy="2956057"/>
          </a:xfrm>
          <a:prstGeom prst="rect">
            <a:avLst/>
          </a:prstGeom>
          <a:noFill/>
        </p:spPr>
      </p:pic>
      <p:pic>
        <p:nvPicPr>
          <p:cNvPr id="27652" name="Picture 4" descr="C:\Documents and Settings\Mi PC\Escritorio\MEMOS\MEMOS 2012\Fotos Presentacion\sala de esper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7931" y="766989"/>
            <a:ext cx="4693041" cy="3108325"/>
          </a:xfrm>
          <a:prstGeom prst="rect">
            <a:avLst/>
          </a:prstGeom>
          <a:noFill/>
        </p:spPr>
      </p:pic>
      <p:pic>
        <p:nvPicPr>
          <p:cNvPr id="27654" name="Picture 6" descr="C:\Documents and Settings\Mi PC\Escritorio\MEMOS\MEMOS 2012\Fotos Presentacion\toma de muestra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331" y="2664051"/>
            <a:ext cx="3657600" cy="2422525"/>
          </a:xfrm>
          <a:prstGeom prst="rect">
            <a:avLst/>
          </a:prstGeom>
          <a:noFill/>
        </p:spPr>
      </p:pic>
      <p:pic>
        <p:nvPicPr>
          <p:cNvPr id="27655" name="Picture 7" descr="C:\Documents and Settings\Mi PC\Escritorio\MEMOS\MEMOS 2012\Fotos Presentacion\Tamoa muestra 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3704" y="2664051"/>
            <a:ext cx="2024743" cy="3486376"/>
          </a:xfrm>
          <a:prstGeom prst="rect">
            <a:avLst/>
          </a:prstGeom>
          <a:noFill/>
        </p:spPr>
      </p:pic>
      <p:pic>
        <p:nvPicPr>
          <p:cNvPr id="27656" name="Picture 8" descr="C:\Documents and Settings\Mi PC\Escritorio\MEMOS\MEMOS 2012\Fotos Presentacion\Toma de muestr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38447" y="2664052"/>
            <a:ext cx="2422525" cy="3486376"/>
          </a:xfrm>
          <a:prstGeom prst="rect">
            <a:avLst/>
          </a:prstGeom>
          <a:noFill/>
        </p:spPr>
      </p:pic>
      <p:pic>
        <p:nvPicPr>
          <p:cNvPr id="27657" name="Picture 9" descr="C:\Documents and Settings\Mi PC\Escritorio\MEMOS\MEMOS 2012\Fotos Presentacion\Quimic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0331" y="1902052"/>
            <a:ext cx="3657600" cy="2615519"/>
          </a:xfrm>
          <a:prstGeom prst="rect">
            <a:avLst/>
          </a:prstGeom>
          <a:noFill/>
        </p:spPr>
      </p:pic>
      <p:pic>
        <p:nvPicPr>
          <p:cNvPr id="27658" name="Picture 10" descr="C:\Documents and Settings\Mi PC\Escritorio\MEMOS\MEMOS 2012\Fotos Presentacion\VIH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27184" y="217714"/>
            <a:ext cx="2422525" cy="3352800"/>
          </a:xfrm>
          <a:prstGeom prst="rect">
            <a:avLst/>
          </a:prstGeom>
          <a:noFill/>
        </p:spPr>
      </p:pic>
      <p:pic>
        <p:nvPicPr>
          <p:cNvPr id="27659" name="Picture 11" descr="C:\Documents and Settings\Mi PC\Escritorio\MEMOS\MEMOS 2012\Fotos Presentacion\antibiogram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23304" y="4104046"/>
            <a:ext cx="3657600" cy="2422525"/>
          </a:xfrm>
          <a:prstGeom prst="rect">
            <a:avLst/>
          </a:prstGeom>
          <a:noFill/>
        </p:spPr>
      </p:pic>
      <p:pic>
        <p:nvPicPr>
          <p:cNvPr id="27660" name="Picture 12" descr="C:\Documents and Settings\Mi PC\Escritorio\MEMOS\MEMOS 2012\Fotos Presentacion\Hematologia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1372" y="1681521"/>
            <a:ext cx="3657600" cy="2422525"/>
          </a:xfrm>
          <a:prstGeom prst="rect">
            <a:avLst/>
          </a:prstGeom>
          <a:noFill/>
        </p:spPr>
      </p:pic>
      <p:pic>
        <p:nvPicPr>
          <p:cNvPr id="27661" name="Picture 13" descr="C:\Documents and Settings\Mi PC\Escritorio\MEMOS\MEMOS 2012\Fotos Presentacion\Electrolitos 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83263" y="446446"/>
            <a:ext cx="2422525" cy="3428868"/>
          </a:xfrm>
          <a:prstGeom prst="rect">
            <a:avLst/>
          </a:prstGeom>
          <a:noFill/>
        </p:spPr>
      </p:pic>
      <p:pic>
        <p:nvPicPr>
          <p:cNvPr id="27662" name="Picture 14" descr="C:\Documents and Settings\Mi PC\Escritorio\MEMOS\MEMOS 2012\Fotos Presentacion\Yo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13704" y="4104046"/>
            <a:ext cx="3657600" cy="2422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1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9" dur="1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2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8" dur="10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2" dur="10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6" dur="1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67778" y="297918"/>
            <a:ext cx="7772400" cy="674236"/>
          </a:xfrm>
        </p:spPr>
        <p:txBody>
          <a:bodyPr>
            <a:normAutofit/>
          </a:bodyPr>
          <a:lstStyle/>
          <a:p>
            <a:endParaRPr lang="es-ES_tradnl" sz="3200" dirty="0"/>
          </a:p>
        </p:txBody>
      </p:sp>
      <p:pic>
        <p:nvPicPr>
          <p:cNvPr id="5" name="Imagen 4" descr="IMG_046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143" y="2329161"/>
            <a:ext cx="3801605" cy="2534402"/>
          </a:xfrm>
          <a:prstGeom prst="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</p:pic>
      <p:pic>
        <p:nvPicPr>
          <p:cNvPr id="8" name="Imagen 7" descr="IMG_045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22050" y="1581589"/>
            <a:ext cx="2730911" cy="1820608"/>
          </a:xfrm>
          <a:prstGeom prst="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</p:pic>
      <p:pic>
        <p:nvPicPr>
          <p:cNvPr id="9" name="Imagen 8" descr="IMG_045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83727" y="4312500"/>
            <a:ext cx="2730912" cy="1820608"/>
          </a:xfrm>
          <a:prstGeom prst="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37429" y="1938038"/>
            <a:ext cx="3161966" cy="2524723"/>
          </a:xfrm>
          <a:prstGeom prst="rect">
            <a:avLst/>
          </a:prstGeom>
          <a:noFill/>
          <a:ln w="9525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8193" name="Picture 1" descr="C:\Documents and Settings\Mi PC\Escritorio\MEMOS\MEMOS 2012\Fotos Presentacion\bs3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201" y="2955237"/>
            <a:ext cx="2422525" cy="3657600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</p:pic>
      <p:pic>
        <p:nvPicPr>
          <p:cNvPr id="8194" name="Picture 2" descr="C:\Documents and Settings\Mi PC\Escritorio\MEMOS\MEMOS 2012\Fotos Presentacion\Vitros 35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195" y="972154"/>
            <a:ext cx="2669948" cy="3657600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8678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10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Forma de onda.thmx</Template>
  <TotalTime>568</TotalTime>
  <Words>144</Words>
  <Application>Microsoft Office PowerPoint</Application>
  <PresentationFormat>Presentación en pantalla (4:3)</PresentationFormat>
  <Paragraphs>40</Paragraphs>
  <Slides>10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  <vt:variant>
        <vt:lpstr>Presentaciones personalizadas</vt:lpstr>
      </vt:variant>
      <vt:variant>
        <vt:i4>1</vt:i4>
      </vt:variant>
    </vt:vector>
  </HeadingPairs>
  <TitlesOfParts>
    <vt:vector size="12" baseType="lpstr">
      <vt:lpstr>Forma de onda</vt:lpstr>
      <vt:lpstr>LABORATORIO CLÍNICO </vt:lpstr>
      <vt:lpstr>Presentación de PowerPoint</vt:lpstr>
      <vt:lpstr>Presentación de PowerPoint</vt:lpstr>
      <vt:lpstr>Dentro de la amplia gama de estudios que se realizan en nuestro Laboratorio, nuestros pacientes pueden encontrar análisis: </vt:lpstr>
      <vt:lpstr>CONVENIOS BONO DIGITAL</vt:lpstr>
      <vt:lpstr>Capacidades</vt:lpstr>
      <vt:lpstr>Presentación de PowerPoint</vt:lpstr>
      <vt:lpstr>Presentación de PowerPoint</vt:lpstr>
      <vt:lpstr>Presentación de PowerPoint</vt:lpstr>
      <vt:lpstr>Presentación de PowerPoint</vt:lpstr>
      <vt:lpstr>Presentación personalizada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Publi Perso</dc:creator>
  <cp:lastModifiedBy>Usuario</cp:lastModifiedBy>
  <cp:revision>46</cp:revision>
  <dcterms:created xsi:type="dcterms:W3CDTF">2013-04-01T13:11:01Z</dcterms:created>
  <dcterms:modified xsi:type="dcterms:W3CDTF">2013-04-02T22:30:09Z</dcterms:modified>
</cp:coreProperties>
</file>